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9"/>
  </p:notesMasterIdLst>
  <p:handoutMasterIdLst>
    <p:handoutMasterId r:id="rId10"/>
  </p:handoutMasterIdLst>
  <p:sldIdLst>
    <p:sldId id="256" r:id="rId2"/>
    <p:sldId id="266" r:id="rId3"/>
    <p:sldId id="267" r:id="rId4"/>
    <p:sldId id="268" r:id="rId5"/>
    <p:sldId id="257" r:id="rId6"/>
    <p:sldId id="262" r:id="rId7"/>
    <p:sldId id="260" r:id="rId8"/>
  </p:sldIdLst>
  <p:sldSz cx="12192000" cy="6858000"/>
  <p:notesSz cx="7010400" cy="9296400"/>
  <p:custDataLst>
    <p:tags r:id="rId1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09" d="100"/>
          <a:sy n="109" d="100"/>
        </p:scale>
        <p:origin x="612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3FA77C66-A994-477C-BFFA-01E4BFE532E8}" type="datetimeFigureOut">
              <a:rPr lang="en-US" smtClean="0"/>
              <a:t>9/2/2019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334D1F3E-B41E-45A6-8025-153B8D4467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427386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292F70-E54A-4D6E-AD1F-0BEF9130AC92}" type="datetimeFigureOut">
              <a:rPr lang="en-US" smtClean="0"/>
              <a:t>9/2/2019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73575"/>
            <a:ext cx="5607050" cy="36607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F11CF07-C464-44F9-9CD4-39DDD18856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79135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06D261-4ACC-5E49-97C5-9D8FD2D9A3A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59704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036320" y="0"/>
            <a:ext cx="100584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16000" y="3200400"/>
            <a:ext cx="10058400" cy="1524000"/>
          </a:xfrm>
        </p:spPr>
        <p:txBody>
          <a:bodyPr>
            <a:noAutofit/>
          </a:bodyPr>
          <a:lstStyle>
            <a:lvl1pPr>
              <a:defRPr sz="8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16000" y="4724400"/>
            <a:ext cx="9144000" cy="990600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62FC3-AED7-4702-A092-470084763A9E}" type="datetimeFigureOut">
              <a:rPr lang="en-US" smtClean="0"/>
              <a:t>9/2/2019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0601ED-D4A8-43B8-BE76-34E5B669F15E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1036320" y="6172200"/>
            <a:ext cx="100584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24856301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62FC3-AED7-4702-A092-470084763A9E}" type="datetimeFigureOut">
              <a:rPr lang="en-US" smtClean="0"/>
              <a:t>9/2/2019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0601ED-D4A8-43B8-BE76-34E5B669F1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07502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36320" y="0"/>
            <a:ext cx="100584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6000" y="3276600"/>
            <a:ext cx="10058400" cy="1676400"/>
          </a:xfrm>
        </p:spPr>
        <p:txBody>
          <a:bodyPr anchor="b" anchorCtr="0"/>
          <a:lstStyle>
            <a:lvl1pPr algn="l">
              <a:defRPr sz="54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16000" y="4953000"/>
            <a:ext cx="9144000" cy="9144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62FC3-AED7-4702-A092-470084763A9E}" type="datetimeFigureOut">
              <a:rPr lang="en-US" smtClean="0"/>
              <a:t>9/2/2019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0601ED-D4A8-43B8-BE76-34E5B669F15E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036320" y="6172200"/>
            <a:ext cx="100584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5005226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16000" y="609601"/>
            <a:ext cx="48768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609601"/>
            <a:ext cx="48768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62FC3-AED7-4702-A092-470084763A9E}" type="datetimeFigureOut">
              <a:rPr lang="en-US" smtClean="0"/>
              <a:t>9/2/2019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0601ED-D4A8-43B8-BE76-34E5B669F1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0945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11936" y="609600"/>
            <a:ext cx="48768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11936" y="1329264"/>
            <a:ext cx="48768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536" y="609600"/>
            <a:ext cx="48768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536" y="1329264"/>
            <a:ext cx="48768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62FC3-AED7-4702-A092-470084763A9E}" type="datetimeFigureOut">
              <a:rPr lang="en-US" smtClean="0"/>
              <a:t>9/2/2019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0601ED-D4A8-43B8-BE76-34E5B669F15E}" type="slidenum">
              <a:rPr lang="en-US" smtClean="0"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1011936" y="1249362"/>
            <a:ext cx="48768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6193536" y="1249362"/>
            <a:ext cx="48768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555908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62FC3-AED7-4702-A092-470084763A9E}" type="datetimeFigureOut">
              <a:rPr lang="en-US" smtClean="0"/>
              <a:t>9/2/2019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0601ED-D4A8-43B8-BE76-34E5B669F1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61018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62FC3-AED7-4702-A092-470084763A9E}" type="datetimeFigureOut">
              <a:rPr lang="en-US" smtClean="0"/>
              <a:t>9/2/2019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0601ED-D4A8-43B8-BE76-34E5B669F1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12991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6000" y="4572000"/>
            <a:ext cx="9046464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47821" y="457201"/>
            <a:ext cx="6126579" cy="4114799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16002" y="457200"/>
            <a:ext cx="3564876" cy="4114800"/>
          </a:xfrm>
        </p:spPr>
        <p:txBody>
          <a:bodyPr>
            <a:normAutofit/>
          </a:bodyPr>
          <a:lstStyle>
            <a:lvl1pPr marL="0" indent="0">
              <a:buNone/>
              <a:defRPr sz="21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62FC3-AED7-4702-A092-470084763A9E}" type="datetimeFigureOut">
              <a:rPr lang="en-US" smtClean="0"/>
              <a:t>9/2/2019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0601ED-D4A8-43B8-BE76-34E5B669F15E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 rot="5400000">
            <a:off x="2871259" y="2514336"/>
            <a:ext cx="3810000" cy="2117"/>
          </a:xfrm>
          <a:prstGeom prst="line">
            <a:avLst/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499681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1936" y="4572000"/>
            <a:ext cx="9046464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36320" y="457200"/>
            <a:ext cx="10058400" cy="2895600"/>
          </a:xfrm>
          <a:ln w="6350">
            <a:solidFill>
              <a:schemeClr val="tx2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33856" y="3505200"/>
            <a:ext cx="9855200" cy="80486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62FC3-AED7-4702-A092-470084763A9E}" type="datetimeFigureOut">
              <a:rPr lang="en-US" smtClean="0"/>
              <a:t>9/2/2019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0601ED-D4A8-43B8-BE76-34E5B669F1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9895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19200" y="685800"/>
            <a:ext cx="9652000" cy="3886200"/>
          </a:xfrm>
        </p:spPr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62FC3-AED7-4702-A092-470084763A9E}" type="datetimeFigureOut">
              <a:rPr lang="en-US" smtClean="0"/>
              <a:t>9/2/2019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0601ED-D4A8-43B8-BE76-34E5B669F1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19187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6000" y="685802"/>
            <a:ext cx="2438400" cy="5410199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54400" y="685801"/>
            <a:ext cx="7620000" cy="4876800"/>
          </a:xfrm>
        </p:spPr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62FC3-AED7-4702-A092-470084763A9E}" type="datetimeFigureOut">
              <a:rPr lang="en-US" smtClean="0"/>
              <a:t>9/2/2019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0601ED-D4A8-43B8-BE76-34E5B669F1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4778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nk with footer: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 userDrawn="1"/>
        </p:nvGrpSpPr>
        <p:grpSpPr>
          <a:xfrm>
            <a:off x="-41050" y="6215357"/>
            <a:ext cx="12304889" cy="705284"/>
            <a:chOff x="-30788" y="4661517"/>
            <a:chExt cx="9228667" cy="528963"/>
          </a:xfrm>
        </p:grpSpPr>
        <p:sp>
          <p:nvSpPr>
            <p:cNvPr id="9" name="Rectangle 8"/>
            <p:cNvSpPr/>
            <p:nvPr userDrawn="1"/>
          </p:nvSpPr>
          <p:spPr>
            <a:xfrm>
              <a:off x="-30788" y="4734807"/>
              <a:ext cx="9228667" cy="455673"/>
            </a:xfrm>
            <a:prstGeom prst="rect">
              <a:avLst/>
            </a:prstGeom>
            <a:solidFill>
              <a:srgbClr val="69030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0" name="Rectangle 9"/>
            <p:cNvSpPr/>
            <p:nvPr userDrawn="1"/>
          </p:nvSpPr>
          <p:spPr>
            <a:xfrm>
              <a:off x="635303" y="4661517"/>
              <a:ext cx="387197" cy="528963"/>
            </a:xfrm>
            <a:prstGeom prst="rect">
              <a:avLst/>
            </a:prstGeom>
            <a:solidFill>
              <a:srgbClr val="9900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2" name="TextBox 11"/>
            <p:cNvSpPr txBox="1"/>
            <p:nvPr userDrawn="1"/>
          </p:nvSpPr>
          <p:spPr>
            <a:xfrm>
              <a:off x="1030972" y="4835279"/>
              <a:ext cx="3613600" cy="20774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sz="1200" dirty="0" smtClean="0">
                  <a:solidFill>
                    <a:srgbClr val="FFFFFF"/>
                  </a:solidFill>
                </a:rPr>
                <a:t>INDIANA UNIVERSITY</a:t>
              </a:r>
              <a:endParaRPr lang="en-US" sz="1200" dirty="0">
                <a:solidFill>
                  <a:srgbClr val="FFFFFF"/>
                </a:solidFill>
              </a:endParaRPr>
            </a:p>
          </p:txBody>
        </p:sp>
      </p:grp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093" y="6019792"/>
            <a:ext cx="912775" cy="1002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061456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 only: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06437" y="1012094"/>
            <a:ext cx="10672521" cy="932087"/>
          </a:xfrm>
        </p:spPr>
        <p:txBody>
          <a:bodyPr>
            <a:normAutofit/>
          </a:bodyPr>
          <a:lstStyle>
            <a:lvl1pPr>
              <a:defRPr sz="4000" b="1" i="0" cap="none" spc="0">
                <a:solidFill>
                  <a:srgbClr val="404041"/>
                </a:solidFill>
                <a:latin typeface="Arial"/>
                <a:cs typeface="Arial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5" name="Rectangle 4"/>
          <p:cNvSpPr/>
          <p:nvPr userDrawn="1"/>
        </p:nvSpPr>
        <p:spPr>
          <a:xfrm>
            <a:off x="0" y="1277110"/>
            <a:ext cx="110219" cy="516263"/>
          </a:xfrm>
          <a:prstGeom prst="rect">
            <a:avLst/>
          </a:prstGeom>
          <a:solidFill>
            <a:srgbClr val="99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3" name="Text Placeholder 19"/>
          <p:cNvSpPr>
            <a:spLocks noGrp="1"/>
          </p:cNvSpPr>
          <p:nvPr>
            <p:ph type="body" sz="quarter" idx="10" hasCustomPrompt="1"/>
          </p:nvPr>
        </p:nvSpPr>
        <p:spPr>
          <a:xfrm>
            <a:off x="6445275" y="379930"/>
            <a:ext cx="4933949" cy="336549"/>
          </a:xfrm>
        </p:spPr>
        <p:txBody>
          <a:bodyPr>
            <a:noAutofit/>
          </a:bodyPr>
          <a:lstStyle>
            <a:lvl1pPr marL="0" indent="0" algn="r">
              <a:buNone/>
              <a:defRPr sz="1467" b="0" i="0" spc="0" baseline="0">
                <a:solidFill>
                  <a:srgbClr val="A6A6A6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dirty="0" smtClean="0"/>
              <a:t>SECTION TITLE OR SUBTITLE</a:t>
            </a:r>
            <a:endParaRPr lang="en-US" dirty="0"/>
          </a:p>
        </p:txBody>
      </p:sp>
      <p:sp>
        <p:nvSpPr>
          <p:cNvPr id="4" name="TextBox 3"/>
          <p:cNvSpPr txBox="1"/>
          <p:nvPr userDrawn="1"/>
        </p:nvSpPr>
        <p:spPr>
          <a:xfrm>
            <a:off x="4741334" y="4721413"/>
            <a:ext cx="1847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400" dirty="0"/>
          </a:p>
        </p:txBody>
      </p:sp>
      <p:sp>
        <p:nvSpPr>
          <p:cNvPr id="7" name="Text Placeholder 2"/>
          <p:cNvSpPr>
            <a:spLocks noGrp="1"/>
          </p:cNvSpPr>
          <p:nvPr>
            <p:ph idx="1" hasCustomPrompt="1"/>
          </p:nvPr>
        </p:nvSpPr>
        <p:spPr>
          <a:xfrm>
            <a:off x="691765" y="2172539"/>
            <a:ext cx="10687459" cy="37475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189" marR="0" indent="-457189" algn="l" defTabSz="6095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400"/>
              </a:spcAft>
              <a:buClr>
                <a:schemeClr val="tx1">
                  <a:lumMod val="50000"/>
                  <a:lumOff val="50000"/>
                </a:schemeClr>
              </a:buClr>
              <a:buSzPct val="100000"/>
              <a:buFont typeface="+mj-lt"/>
              <a:buAutoNum type="arabicPeriod"/>
              <a:tabLst/>
              <a:defRPr sz="2400">
                <a:solidFill>
                  <a:srgbClr val="404041"/>
                </a:solidFill>
                <a:latin typeface="Arial"/>
                <a:cs typeface="Arial"/>
              </a:defRPr>
            </a:lvl1pPr>
            <a:lvl2pPr>
              <a:lnSpc>
                <a:spcPct val="100000"/>
              </a:lnSpc>
              <a:defRPr sz="2133">
                <a:solidFill>
                  <a:srgbClr val="404041"/>
                </a:solidFill>
                <a:latin typeface="Arial"/>
                <a:cs typeface="Arial"/>
              </a:defRPr>
            </a:lvl2pPr>
            <a:lvl3pPr>
              <a:lnSpc>
                <a:spcPct val="100000"/>
              </a:lnSpc>
              <a:defRPr sz="2133">
                <a:solidFill>
                  <a:srgbClr val="404041"/>
                </a:solidFill>
                <a:latin typeface="Arial"/>
                <a:cs typeface="Arial"/>
              </a:defRPr>
            </a:lvl3pPr>
            <a:lvl4pPr>
              <a:lnSpc>
                <a:spcPct val="100000"/>
              </a:lnSpc>
              <a:defRPr sz="2133">
                <a:solidFill>
                  <a:srgbClr val="404041"/>
                </a:solidFill>
                <a:latin typeface="Arial"/>
                <a:cs typeface="Arial"/>
              </a:defRPr>
            </a:lvl4pPr>
            <a:lvl5pPr>
              <a:lnSpc>
                <a:spcPct val="100000"/>
              </a:lnSpc>
              <a:defRPr sz="2133">
                <a:solidFill>
                  <a:srgbClr val="404041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en-US" dirty="0" smtClean="0"/>
              <a:t>Click to edit master subtitle style</a:t>
            </a:r>
            <a:endParaRPr lang="en-US" dirty="0"/>
          </a:p>
        </p:txBody>
      </p:sp>
      <p:grpSp>
        <p:nvGrpSpPr>
          <p:cNvPr id="12" name="Group 11"/>
          <p:cNvGrpSpPr/>
          <p:nvPr userDrawn="1"/>
        </p:nvGrpSpPr>
        <p:grpSpPr>
          <a:xfrm>
            <a:off x="-41050" y="6215357"/>
            <a:ext cx="12304889" cy="705284"/>
            <a:chOff x="-30788" y="4661517"/>
            <a:chExt cx="9228667" cy="528963"/>
          </a:xfrm>
        </p:grpSpPr>
        <p:sp>
          <p:nvSpPr>
            <p:cNvPr id="14" name="Rectangle 13"/>
            <p:cNvSpPr/>
            <p:nvPr userDrawn="1"/>
          </p:nvSpPr>
          <p:spPr>
            <a:xfrm>
              <a:off x="-30788" y="4734807"/>
              <a:ext cx="9228667" cy="455673"/>
            </a:xfrm>
            <a:prstGeom prst="rect">
              <a:avLst/>
            </a:prstGeom>
            <a:solidFill>
              <a:srgbClr val="69030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5" name="Rectangle 14"/>
            <p:cNvSpPr/>
            <p:nvPr userDrawn="1"/>
          </p:nvSpPr>
          <p:spPr>
            <a:xfrm>
              <a:off x="635303" y="4661517"/>
              <a:ext cx="387197" cy="528963"/>
            </a:xfrm>
            <a:prstGeom prst="rect">
              <a:avLst/>
            </a:prstGeom>
            <a:solidFill>
              <a:srgbClr val="9900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21" name="TextBox 20"/>
            <p:cNvSpPr txBox="1"/>
            <p:nvPr userDrawn="1"/>
          </p:nvSpPr>
          <p:spPr>
            <a:xfrm>
              <a:off x="1030972" y="4835279"/>
              <a:ext cx="3613600" cy="20774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sz="1200" dirty="0" smtClean="0">
                  <a:solidFill>
                    <a:srgbClr val="FFFFFF"/>
                  </a:solidFill>
                </a:rPr>
                <a:t>INDIANA UNIVERSITY</a:t>
              </a:r>
              <a:endParaRPr lang="en-US" sz="1200" dirty="0">
                <a:solidFill>
                  <a:srgbClr val="FFFFFF"/>
                </a:solidFill>
              </a:endParaRPr>
            </a:p>
          </p:txBody>
        </p:sp>
      </p:grp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093" y="6019792"/>
            <a:ext cx="912775" cy="1002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267832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 and photo: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700405" y="619181"/>
            <a:ext cx="6080772" cy="103909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defRPr sz="4000" b="1" i="0" spc="0">
                <a:solidFill>
                  <a:srgbClr val="404041"/>
                </a:solidFill>
                <a:latin typeface="Arial"/>
                <a:cs typeface="Arial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8" name="Text Placeholder 2"/>
          <p:cNvSpPr>
            <a:spLocks noGrp="1"/>
          </p:cNvSpPr>
          <p:nvPr>
            <p:ph idx="1"/>
          </p:nvPr>
        </p:nvSpPr>
        <p:spPr>
          <a:xfrm>
            <a:off x="700405" y="2172540"/>
            <a:ext cx="6080772" cy="37231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189" indent="-457189">
              <a:lnSpc>
                <a:spcPct val="100000"/>
              </a:lnSpc>
              <a:buFont typeface="Arial"/>
              <a:buChar char="•"/>
              <a:defRPr sz="2400">
                <a:solidFill>
                  <a:srgbClr val="404041"/>
                </a:solidFill>
                <a:latin typeface="Arial"/>
                <a:cs typeface="Arial"/>
              </a:defRPr>
            </a:lvl1pPr>
            <a:lvl2pPr marL="990575" indent="-380990">
              <a:lnSpc>
                <a:spcPct val="100000"/>
              </a:lnSpc>
              <a:buFont typeface="Arial"/>
              <a:buChar char="•"/>
              <a:defRPr sz="2400">
                <a:solidFill>
                  <a:srgbClr val="404041"/>
                </a:solidFill>
                <a:latin typeface="Arial"/>
                <a:cs typeface="Arial"/>
              </a:defRPr>
            </a:lvl2pPr>
            <a:lvl3pPr marL="1523962" indent="-304792">
              <a:lnSpc>
                <a:spcPct val="100000"/>
              </a:lnSpc>
              <a:buFont typeface="Arial"/>
              <a:buChar char="•"/>
              <a:defRPr sz="2400">
                <a:solidFill>
                  <a:srgbClr val="404041"/>
                </a:solidFill>
                <a:latin typeface="Arial"/>
                <a:cs typeface="Arial"/>
              </a:defRPr>
            </a:lvl3pPr>
            <a:lvl4pPr marL="2133547" indent="-304792">
              <a:lnSpc>
                <a:spcPct val="100000"/>
              </a:lnSpc>
              <a:buFont typeface="Arial"/>
              <a:buChar char="•"/>
              <a:defRPr sz="2400">
                <a:solidFill>
                  <a:srgbClr val="404041"/>
                </a:solidFill>
                <a:latin typeface="Arial"/>
                <a:cs typeface="Arial"/>
              </a:defRPr>
            </a:lvl4pPr>
            <a:lvl5pPr marL="2743131" indent="-304792">
              <a:lnSpc>
                <a:spcPct val="100000"/>
              </a:lnSpc>
              <a:buFont typeface="Arial"/>
              <a:buChar char="•"/>
              <a:defRPr sz="2400">
                <a:solidFill>
                  <a:srgbClr val="404041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0"/>
          </p:nvPr>
        </p:nvSpPr>
        <p:spPr>
          <a:xfrm>
            <a:off x="7430745" y="0"/>
            <a:ext cx="4761255" cy="6858000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17" name="Rectangle 16"/>
          <p:cNvSpPr/>
          <p:nvPr userDrawn="1"/>
        </p:nvSpPr>
        <p:spPr>
          <a:xfrm>
            <a:off x="0" y="649066"/>
            <a:ext cx="110219" cy="516263"/>
          </a:xfrm>
          <a:prstGeom prst="rect">
            <a:avLst/>
          </a:prstGeom>
          <a:solidFill>
            <a:srgbClr val="99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1" name="Rectangle 10"/>
          <p:cNvSpPr/>
          <p:nvPr userDrawn="1"/>
        </p:nvSpPr>
        <p:spPr>
          <a:xfrm>
            <a:off x="847071" y="6215357"/>
            <a:ext cx="516263" cy="705284"/>
          </a:xfrm>
          <a:prstGeom prst="rect">
            <a:avLst/>
          </a:prstGeom>
          <a:solidFill>
            <a:srgbClr val="99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093" y="6019792"/>
            <a:ext cx="912775" cy="1002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8682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16000" y="4572000"/>
            <a:ext cx="9042400" cy="16002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16000" y="685800"/>
            <a:ext cx="10058400" cy="388620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31200" y="6208777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</a:defRPr>
            </a:lvl1pPr>
          </a:lstStyle>
          <a:p>
            <a:fld id="{AB162FC3-AED7-4702-A092-470084763A9E}" type="datetimeFigureOut">
              <a:rPr lang="en-US" smtClean="0"/>
              <a:t>9/2/2019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15999" y="6208777"/>
            <a:ext cx="649849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160000" y="5687569"/>
            <a:ext cx="1016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fld id="{100601ED-D4A8-43B8-BE76-34E5B669F15E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036320" y="0"/>
            <a:ext cx="100584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9" name="Rectangle 8"/>
          <p:cNvSpPr/>
          <p:nvPr/>
        </p:nvSpPr>
        <p:spPr>
          <a:xfrm>
            <a:off x="1036320" y="6172200"/>
            <a:ext cx="100584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36674483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txStyles>
    <p:titleStyle>
      <a:lvl1pPr algn="l" defTabSz="914400" rtl="0" eaLnBrk="1" latinLnBrk="0" hangingPunct="1">
        <a:spcBef>
          <a:spcPct val="0"/>
        </a:spcBef>
        <a:buNone/>
        <a:defRPr sz="5400" b="0" i="0" u="none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9436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b="0" i="0" u="none" kern="1200">
          <a:solidFill>
            <a:schemeClr val="tx2"/>
          </a:solidFill>
          <a:latin typeface="+mn-lt"/>
          <a:ea typeface="+mn-ea"/>
          <a:cs typeface="+mn-cs"/>
        </a:defRPr>
      </a:lvl2pPr>
      <a:lvl3pPr marL="8686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4592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1901952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8pPr>
      <a:lvl9pPr marL="24688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youtube.com/watch?v=BqRH8wEsaVQ" TargetMode="External"/><Relationship Id="rId3" Type="http://schemas.openxmlformats.org/officeDocument/2006/relationships/slide" Target="slide5.xml"/><Relationship Id="rId7" Type="http://schemas.openxmlformats.org/officeDocument/2006/relationships/hyperlink" Target="https://www.youtube.com/watch?v=6HNKqffU3Cc&amp;list=PLFF09AA76D7532B64" TargetMode="External"/><Relationship Id="rId2" Type="http://schemas.openxmlformats.org/officeDocument/2006/relationships/hyperlink" Target="http://cgi.money.cnn.com/tools/costofliving/costofliving.html" TargetMode="External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www.youtube.com/watch?v=KWMN6rHfRvQ" TargetMode="External"/><Relationship Id="rId5" Type="http://schemas.openxmlformats.org/officeDocument/2006/relationships/hyperlink" Target="https://www.youtube.com/watch?v=LWiq0NbJmaw" TargetMode="External"/><Relationship Id="rId4" Type="http://schemas.openxmlformats.org/officeDocument/2006/relationships/hyperlink" Target="https://www.youtube.com/watch?v=2Uay9hzwusk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indy.bbb.org/" TargetMode="External"/><Relationship Id="rId2" Type="http://schemas.openxmlformats.org/officeDocument/2006/relationships/hyperlink" Target="https://asrcreviews.org/about-the-national-advertising-review-board/" TargetMode="External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www.ams.usda.gov/rules-regulations/coo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810" y="4040659"/>
            <a:ext cx="10058400" cy="1524000"/>
          </a:xfrm>
        </p:spPr>
        <p:txBody>
          <a:bodyPr/>
          <a:lstStyle/>
          <a:p>
            <a:r>
              <a:rPr lang="en-US" dirty="0" smtClean="0"/>
              <a:t>Assessing the Marketing Environment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75956" y="5498757"/>
            <a:ext cx="10673491" cy="990600"/>
          </a:xfrm>
        </p:spPr>
        <p:txBody>
          <a:bodyPr/>
          <a:lstStyle/>
          <a:p>
            <a:r>
              <a:rPr lang="en-US" dirty="0"/>
              <a:t>Having a reason for decisions….in other words, </a:t>
            </a:r>
            <a:r>
              <a:rPr lang="en-US" b="1" i="1" dirty="0">
                <a:solidFill>
                  <a:srgbClr val="0000FF"/>
                </a:solidFill>
              </a:rPr>
              <a:t>is the timing right?</a:t>
            </a:r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1877" y="65903"/>
            <a:ext cx="2741409" cy="28602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6460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 idx="4294967295"/>
          </p:nvPr>
        </p:nvSpPr>
        <p:spPr>
          <a:xfrm>
            <a:off x="0" y="620185"/>
            <a:ext cx="6081184" cy="1037167"/>
          </a:xfrm>
        </p:spPr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4294967295"/>
          </p:nvPr>
        </p:nvSpPr>
        <p:spPr>
          <a:xfrm>
            <a:off x="0" y="2171701"/>
            <a:ext cx="6081184" cy="3723217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  </a:t>
            </a:r>
            <a:endParaRPr lang="en-US" dirty="0"/>
          </a:p>
        </p:txBody>
      </p:sp>
      <p:pic>
        <p:nvPicPr>
          <p:cNvPr id="1028" name="Picture 4" descr="Image result for SWO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6063" y="1052751"/>
            <a:ext cx="7514824" cy="4664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774175" y="1052751"/>
            <a:ext cx="230704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>
                <a:solidFill>
                  <a:srgbClr val="0070C0"/>
                </a:solidFill>
              </a:rPr>
              <a:t>STRENGTHS</a:t>
            </a:r>
            <a:r>
              <a:rPr lang="en-US" sz="2400" b="1" dirty="0"/>
              <a:t> / </a:t>
            </a:r>
          </a:p>
          <a:p>
            <a:pPr algn="ctr"/>
            <a:r>
              <a:rPr lang="en-US" sz="2400" b="1" dirty="0">
                <a:solidFill>
                  <a:srgbClr val="FF0000"/>
                </a:solidFill>
              </a:rPr>
              <a:t>WEAKNESSES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916565" y="1052751"/>
            <a:ext cx="296145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accent6">
                    <a:lumMod val="75000"/>
                  </a:schemeClr>
                </a:solidFill>
              </a:rPr>
              <a:t>OPPORTUNITIES</a:t>
            </a:r>
            <a:r>
              <a:rPr lang="en-US" sz="2400" b="1" dirty="0"/>
              <a:t> / </a:t>
            </a:r>
          </a:p>
          <a:p>
            <a:pPr algn="ctr"/>
            <a:r>
              <a:rPr lang="en-US" sz="2400" b="1" dirty="0">
                <a:solidFill>
                  <a:srgbClr val="00B050"/>
                </a:solidFill>
              </a:rPr>
              <a:t>THREATS</a:t>
            </a:r>
            <a:endParaRPr lang="en-US" sz="2400" b="1" dirty="0">
              <a:solidFill>
                <a:srgbClr val="00B05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26378" y="2589402"/>
            <a:ext cx="210506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80990" indent="-380990">
              <a:buFont typeface="Arial" panose="020B0604020202020204" pitchFamily="34" charset="0"/>
              <a:buChar char="•"/>
            </a:pPr>
            <a:r>
              <a:rPr lang="en-US" sz="2400" dirty="0"/>
              <a:t>Internal</a:t>
            </a:r>
          </a:p>
          <a:p>
            <a:pPr marL="380990" indent="-380990">
              <a:buFont typeface="Arial" panose="020B0604020202020204" pitchFamily="34" charset="0"/>
              <a:buChar char="•"/>
            </a:pPr>
            <a:r>
              <a:rPr lang="en-US" sz="2400" dirty="0"/>
              <a:t>Controllable</a:t>
            </a:r>
            <a:endParaRPr lang="en-US" sz="2400" dirty="0"/>
          </a:p>
        </p:txBody>
      </p:sp>
      <p:sp>
        <p:nvSpPr>
          <p:cNvPr id="13" name="TextBox 12"/>
          <p:cNvSpPr txBox="1"/>
          <p:nvPr/>
        </p:nvSpPr>
        <p:spPr>
          <a:xfrm>
            <a:off x="9089657" y="2589402"/>
            <a:ext cx="241284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80990" indent="-380990">
              <a:buFont typeface="Arial" panose="020B0604020202020204" pitchFamily="34" charset="0"/>
              <a:buChar char="•"/>
            </a:pPr>
            <a:r>
              <a:rPr lang="en-US" sz="2400" dirty="0"/>
              <a:t>External</a:t>
            </a:r>
          </a:p>
          <a:p>
            <a:pPr marL="380990" indent="-380990">
              <a:buFont typeface="Arial" panose="020B0604020202020204" pitchFamily="34" charset="0"/>
              <a:buChar char="•"/>
            </a:pPr>
            <a:r>
              <a:rPr lang="en-US" sz="2400" dirty="0"/>
              <a:t>Uncontrollable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8817460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1" grpId="0"/>
      <p:bldP spid="9" grpId="0"/>
      <p:bldP spid="1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94584" y="665349"/>
            <a:ext cx="10672521" cy="932087"/>
          </a:xfrm>
        </p:spPr>
        <p:txBody>
          <a:bodyPr/>
          <a:lstStyle/>
          <a:p>
            <a:r>
              <a:rPr lang="en-US" dirty="0" smtClean="0">
                <a:solidFill>
                  <a:srgbClr val="C00000"/>
                </a:solidFill>
              </a:rPr>
              <a:t>WHY?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8480" y="1732923"/>
            <a:ext cx="10687459" cy="3747511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rgbClr val="C00000"/>
                </a:solidFill>
              </a:rPr>
              <a:t>Is it a good fit for us?</a:t>
            </a:r>
          </a:p>
          <a:p>
            <a:r>
              <a:rPr lang="en-US" b="1" dirty="0" smtClean="0">
                <a:solidFill>
                  <a:srgbClr val="C00000"/>
                </a:solidFill>
              </a:rPr>
              <a:t>Is the timing right?</a:t>
            </a:r>
          </a:p>
          <a:p>
            <a:pPr>
              <a:lnSpc>
                <a:spcPct val="110000"/>
              </a:lnSpc>
              <a:spcAft>
                <a:spcPts val="0"/>
              </a:spcAft>
            </a:pPr>
            <a:r>
              <a:rPr lang="en-US" b="1" dirty="0" smtClean="0">
                <a:solidFill>
                  <a:srgbClr val="C00000"/>
                </a:solidFill>
              </a:rPr>
              <a:t>Will it last or is it short-term?  We are looking for a match between ‘opportunity’ and ‘</a:t>
            </a:r>
            <a:r>
              <a:rPr lang="en-US" b="1" dirty="0" smtClean="0">
                <a:solidFill>
                  <a:srgbClr val="C00000"/>
                </a:solidFill>
              </a:rPr>
              <a:t>strength’</a:t>
            </a:r>
          </a:p>
          <a:p>
            <a:pPr lvl="1">
              <a:lnSpc>
                <a:spcPct val="110000"/>
              </a:lnSpc>
              <a:spcBef>
                <a:spcPts val="0"/>
              </a:spcBef>
            </a:pPr>
            <a:r>
              <a:rPr lang="en-US" b="1" dirty="0" smtClean="0">
                <a:solidFill>
                  <a:srgbClr val="C00000"/>
                </a:solidFill>
              </a:rPr>
              <a:t>If </a:t>
            </a:r>
            <a:r>
              <a:rPr lang="en-US" b="1" dirty="0" smtClean="0">
                <a:solidFill>
                  <a:srgbClr val="C00000"/>
                </a:solidFill>
              </a:rPr>
              <a:t>it’s a long-term match, it is called a market opportunity</a:t>
            </a:r>
          </a:p>
          <a:p>
            <a:pPr lvl="1">
              <a:lnSpc>
                <a:spcPct val="110000"/>
              </a:lnSpc>
              <a:spcBef>
                <a:spcPts val="0"/>
              </a:spcBef>
            </a:pPr>
            <a:r>
              <a:rPr lang="en-US" b="1" dirty="0" smtClean="0">
                <a:solidFill>
                  <a:srgbClr val="C00000"/>
                </a:solidFill>
              </a:rPr>
              <a:t>If it’s a short-term, or cyclical, match, it is called a strategic </a:t>
            </a:r>
            <a:r>
              <a:rPr lang="en-US" b="1" dirty="0" smtClean="0">
                <a:solidFill>
                  <a:srgbClr val="C00000"/>
                </a:solidFill>
              </a:rPr>
              <a:t>window</a:t>
            </a:r>
          </a:p>
          <a:p>
            <a:pPr lvl="1"/>
            <a:endParaRPr lang="en-US" b="1" dirty="0" smtClean="0">
              <a:solidFill>
                <a:srgbClr val="C00000"/>
              </a:solidFill>
            </a:endParaRPr>
          </a:p>
          <a:p>
            <a:r>
              <a:rPr lang="en-US" b="1" dirty="0" smtClean="0">
                <a:solidFill>
                  <a:srgbClr val="C00000"/>
                </a:solidFill>
              </a:rPr>
              <a:t>The SWOT is a fluid document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26610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4D4D4D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4D4D4D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4D4D4D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4D4D4D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4D4D4D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4D4D4D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C00000"/>
                </a:solidFill>
              </a:rPr>
              <a:t>The Process</a:t>
            </a:r>
            <a:r>
              <a:rPr lang="en-US" dirty="0" smtClean="0"/>
              <a:t>	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238699" y="1658273"/>
            <a:ext cx="6080772" cy="4494663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C00000"/>
                </a:solidFill>
              </a:rPr>
              <a:t>Strengths and Weaknesses</a:t>
            </a:r>
          </a:p>
          <a:p>
            <a:pPr lvl="1"/>
            <a:r>
              <a:rPr lang="en-US" dirty="0" smtClean="0"/>
              <a:t>Self-assessment</a:t>
            </a:r>
          </a:p>
          <a:p>
            <a:pPr lvl="1"/>
            <a:r>
              <a:rPr lang="en-US" dirty="0" smtClean="0"/>
              <a:t>Brave enough for outside input?</a:t>
            </a:r>
          </a:p>
          <a:p>
            <a:pPr lvl="1"/>
            <a:endParaRPr lang="en-US" dirty="0"/>
          </a:p>
          <a:p>
            <a:r>
              <a:rPr lang="en-US" dirty="0" smtClean="0">
                <a:solidFill>
                  <a:srgbClr val="C00000"/>
                </a:solidFill>
              </a:rPr>
              <a:t>Opportunities and Threats</a:t>
            </a:r>
          </a:p>
          <a:p>
            <a:pPr lvl="1"/>
            <a:r>
              <a:rPr lang="en-US" dirty="0" smtClean="0"/>
              <a:t>Environmental Scanning</a:t>
            </a:r>
          </a:p>
          <a:p>
            <a:pPr lvl="1"/>
            <a:r>
              <a:rPr lang="en-US" dirty="0" smtClean="0"/>
              <a:t>Environmental Analysis</a:t>
            </a:r>
          </a:p>
          <a:p>
            <a:pPr lvl="1"/>
            <a:endParaRPr lang="en-US" dirty="0"/>
          </a:p>
        </p:txBody>
      </p:sp>
      <p:pic>
        <p:nvPicPr>
          <p:cNvPr id="3074" name="Picture 2" descr="Image result for environmental scanni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2533" y="1521966"/>
            <a:ext cx="5442740" cy="3635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Image result for identification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7765" y="1410269"/>
            <a:ext cx="6243375" cy="3747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532378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 bldLvl="3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8887" y="1104452"/>
            <a:ext cx="4086225" cy="40386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6000" y="4744123"/>
            <a:ext cx="9042400" cy="1600200"/>
          </a:xfrm>
        </p:spPr>
        <p:txBody>
          <a:bodyPr/>
          <a:lstStyle/>
          <a:p>
            <a:pPr algn="ctr"/>
            <a:r>
              <a:rPr lang="en-US" dirty="0" smtClean="0"/>
              <a:t>The Output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8489" y="685800"/>
            <a:ext cx="7164593" cy="4875904"/>
          </a:xfrm>
        </p:spPr>
        <p:txBody>
          <a:bodyPr>
            <a:normAutofit lnSpcReduction="10000"/>
          </a:bodyPr>
          <a:lstStyle/>
          <a:p>
            <a:r>
              <a:rPr lang="en-US" b="1" dirty="0" smtClean="0">
                <a:solidFill>
                  <a:srgbClr val="C00000"/>
                </a:solidFill>
              </a:rPr>
              <a:t>Environmental Scanning</a:t>
            </a:r>
          </a:p>
          <a:p>
            <a:pPr lvl="1"/>
            <a:r>
              <a:rPr lang="en-US" dirty="0" smtClean="0"/>
              <a:t>Identification of </a:t>
            </a:r>
            <a:r>
              <a:rPr lang="en-US" b="1" i="1" dirty="0" smtClean="0"/>
              <a:t>trends</a:t>
            </a:r>
            <a:r>
              <a:rPr lang="en-US" dirty="0" smtClean="0"/>
              <a:t> (not nouns)</a:t>
            </a:r>
          </a:p>
          <a:p>
            <a:pPr lvl="1"/>
            <a:endParaRPr lang="en-US" dirty="0" smtClean="0"/>
          </a:p>
          <a:p>
            <a:r>
              <a:rPr lang="en-US" b="1" dirty="0" smtClean="0">
                <a:solidFill>
                  <a:srgbClr val="C00000"/>
                </a:solidFill>
              </a:rPr>
              <a:t>Environmental Analysis</a:t>
            </a:r>
          </a:p>
          <a:p>
            <a:pPr lvl="1"/>
            <a:r>
              <a:rPr lang="en-US" dirty="0" smtClean="0"/>
              <a:t>Which trends could possibly impact your decision making? Identifying Opportunities and Threats: external and uncontrollable</a:t>
            </a:r>
          </a:p>
          <a:p>
            <a:endParaRPr lang="en-US" b="1" dirty="0" smtClean="0">
              <a:solidFill>
                <a:srgbClr val="C00000"/>
              </a:solidFill>
            </a:endParaRPr>
          </a:p>
          <a:p>
            <a:r>
              <a:rPr lang="en-US" b="1" dirty="0" smtClean="0">
                <a:solidFill>
                  <a:srgbClr val="C00000"/>
                </a:solidFill>
              </a:rPr>
              <a:t>SWOT Analysis</a:t>
            </a:r>
          </a:p>
          <a:p>
            <a:pPr lvl="1"/>
            <a:r>
              <a:rPr lang="en-US" dirty="0" smtClean="0"/>
              <a:t>Outline the organization’s Strengths and Weakness (internal and controllable) and the Opportunities and Threats determined in the environmental analysis</a:t>
            </a:r>
          </a:p>
          <a:p>
            <a:pPr lvl="1"/>
            <a:r>
              <a:rPr lang="en-US" dirty="0" smtClean="0"/>
              <a:t>Typically presented in a graphic format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80148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8300" y="4997450"/>
            <a:ext cx="11823700" cy="1295400"/>
          </a:xfrm>
        </p:spPr>
        <p:txBody>
          <a:bodyPr>
            <a:normAutofit/>
          </a:bodyPr>
          <a:lstStyle/>
          <a:p>
            <a:pPr algn="ctr"/>
            <a:r>
              <a:rPr lang="en-US" sz="3600" dirty="0" smtClean="0"/>
              <a:t>Is it an Opportunity, a Threat, neither or both?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68300" y="468086"/>
            <a:ext cx="5803900" cy="5676900"/>
          </a:xfrm>
        </p:spPr>
        <p:txBody>
          <a:bodyPr>
            <a:normAutofit/>
          </a:bodyPr>
          <a:lstStyle/>
          <a:p>
            <a:r>
              <a:rPr lang="en-US" sz="2400" b="1" dirty="0">
                <a:solidFill>
                  <a:srgbClr val="C00000"/>
                </a:solidFill>
              </a:rPr>
              <a:t>Demographics</a:t>
            </a:r>
          </a:p>
          <a:p>
            <a:pPr lvl="1"/>
            <a:r>
              <a:rPr lang="en-US" sz="2000" dirty="0" smtClean="0"/>
              <a:t>Age / Gender / Education / Ethnicity</a:t>
            </a:r>
            <a:endParaRPr lang="en-US" sz="2000" dirty="0"/>
          </a:p>
          <a:p>
            <a:pPr lvl="1"/>
            <a:r>
              <a:rPr lang="en-US" sz="2000" dirty="0" smtClean="0"/>
              <a:t>Income</a:t>
            </a:r>
            <a:endParaRPr lang="en-US" sz="2000" dirty="0"/>
          </a:p>
          <a:p>
            <a:pPr lvl="2"/>
            <a:r>
              <a:rPr lang="en-US" dirty="0">
                <a:hlinkClick r:id="rId2"/>
              </a:rPr>
              <a:t>Consumer Buying </a:t>
            </a:r>
            <a:r>
              <a:rPr lang="en-US" dirty="0" smtClean="0">
                <a:hlinkClick r:id="rId2"/>
              </a:rPr>
              <a:t>Power</a:t>
            </a:r>
            <a:endParaRPr lang="en-US" dirty="0" smtClean="0"/>
          </a:p>
          <a:p>
            <a:pPr lvl="3"/>
            <a:r>
              <a:rPr lang="en-US" dirty="0">
                <a:hlinkClick r:id="rId3" action="ppaction://hlinksldjump"/>
              </a:rPr>
              <a:t>Income Distribution</a:t>
            </a:r>
            <a:endParaRPr lang="en-US" dirty="0"/>
          </a:p>
          <a:p>
            <a:pPr lvl="2"/>
            <a:r>
              <a:rPr lang="en-US" dirty="0" smtClean="0"/>
              <a:t>Disposable </a:t>
            </a:r>
            <a:r>
              <a:rPr lang="en-US" dirty="0"/>
              <a:t>Income</a:t>
            </a:r>
          </a:p>
          <a:p>
            <a:pPr lvl="2"/>
            <a:r>
              <a:rPr lang="en-US" dirty="0"/>
              <a:t>Discretionary </a:t>
            </a:r>
            <a:r>
              <a:rPr lang="en-US" dirty="0" smtClean="0"/>
              <a:t>Income</a:t>
            </a:r>
          </a:p>
          <a:p>
            <a:endParaRPr lang="en-US" b="1" dirty="0" smtClean="0">
              <a:solidFill>
                <a:srgbClr val="C00000"/>
              </a:solidFill>
            </a:endParaRPr>
          </a:p>
          <a:p>
            <a:r>
              <a:rPr lang="en-US" sz="2400" b="1" dirty="0" smtClean="0">
                <a:solidFill>
                  <a:srgbClr val="C00000"/>
                </a:solidFill>
              </a:rPr>
              <a:t>Technology</a:t>
            </a:r>
            <a:endParaRPr lang="en-US" b="1" dirty="0">
              <a:solidFill>
                <a:srgbClr val="C00000"/>
              </a:solidFill>
            </a:endParaRPr>
          </a:p>
          <a:p>
            <a:pPr lvl="1"/>
            <a:r>
              <a:rPr lang="en-US" sz="2000" dirty="0"/>
              <a:t>Combined with Research</a:t>
            </a:r>
          </a:p>
          <a:p>
            <a:pPr lvl="1"/>
            <a:r>
              <a:rPr lang="en-US" sz="2000" dirty="0">
                <a:hlinkClick r:id="rId4"/>
              </a:rPr>
              <a:t>Impact on Customer Value</a:t>
            </a:r>
            <a:endParaRPr lang="en-US" sz="2000" dirty="0"/>
          </a:p>
          <a:p>
            <a:pPr lvl="1"/>
            <a:r>
              <a:rPr lang="en-US" sz="2000" dirty="0">
                <a:hlinkClick r:id="rId5"/>
              </a:rPr>
              <a:t>Infrastructure</a:t>
            </a:r>
            <a:endParaRPr lang="en-US" sz="2000" dirty="0"/>
          </a:p>
          <a:p>
            <a:endParaRPr lang="en-US" b="1" dirty="0" smtClean="0">
              <a:solidFill>
                <a:srgbClr val="C00000"/>
              </a:solidFill>
            </a:endParaRPr>
          </a:p>
          <a:p>
            <a:endParaRPr lang="en-US" dirty="0"/>
          </a:p>
        </p:txBody>
      </p:sp>
      <p:sp>
        <p:nvSpPr>
          <p:cNvPr id="5" name="Content Placeholder 6"/>
          <p:cNvSpPr>
            <a:spLocks noGrp="1"/>
          </p:cNvSpPr>
          <p:nvPr>
            <p:ph sz="half" idx="2"/>
          </p:nvPr>
        </p:nvSpPr>
        <p:spPr>
          <a:xfrm>
            <a:off x="6687440" y="610381"/>
            <a:ext cx="4876800" cy="6083300"/>
          </a:xfrm>
        </p:spPr>
        <p:txBody>
          <a:bodyPr>
            <a:normAutofit/>
          </a:bodyPr>
          <a:lstStyle/>
          <a:p>
            <a:r>
              <a:rPr lang="en-US" sz="2400" b="1" dirty="0" smtClean="0">
                <a:solidFill>
                  <a:srgbClr val="C00000"/>
                </a:solidFill>
              </a:rPr>
              <a:t>Social / Cultural</a:t>
            </a:r>
            <a:endParaRPr lang="en-US" sz="2400" b="1" dirty="0">
              <a:solidFill>
                <a:srgbClr val="C00000"/>
              </a:solidFill>
            </a:endParaRPr>
          </a:p>
          <a:p>
            <a:pPr lvl="1"/>
            <a:r>
              <a:rPr lang="en-US" sz="2000" dirty="0"/>
              <a:t>“Green Marketing”</a:t>
            </a:r>
          </a:p>
          <a:p>
            <a:pPr lvl="1"/>
            <a:r>
              <a:rPr lang="en-US" sz="2000" dirty="0"/>
              <a:t>Time Poverty</a:t>
            </a:r>
          </a:p>
          <a:p>
            <a:pPr lvl="1"/>
            <a:r>
              <a:rPr lang="en-US" sz="2000" dirty="0"/>
              <a:t>Privacy </a:t>
            </a:r>
            <a:r>
              <a:rPr lang="en-US" sz="2000" dirty="0" smtClean="0"/>
              <a:t>Issues</a:t>
            </a:r>
          </a:p>
          <a:p>
            <a:pPr lvl="1"/>
            <a:r>
              <a:rPr lang="en-US" sz="2000" dirty="0" smtClean="0"/>
              <a:t>Regional / International / Definition</a:t>
            </a:r>
          </a:p>
          <a:p>
            <a:pPr lvl="1"/>
            <a:endParaRPr lang="en-US" sz="2000" dirty="0"/>
          </a:p>
          <a:p>
            <a:r>
              <a:rPr lang="en-US" sz="2400" b="1" dirty="0" smtClean="0">
                <a:solidFill>
                  <a:srgbClr val="C00000"/>
                </a:solidFill>
              </a:rPr>
              <a:t>Economic</a:t>
            </a:r>
            <a:endParaRPr lang="en-US" sz="2400" b="1" dirty="0">
              <a:solidFill>
                <a:srgbClr val="C00000"/>
              </a:solidFill>
            </a:endParaRPr>
          </a:p>
          <a:p>
            <a:pPr lvl="1"/>
            <a:r>
              <a:rPr lang="en-US" sz="2000" b="1" dirty="0"/>
              <a:t>Macroeconomic Cycle</a:t>
            </a:r>
          </a:p>
          <a:p>
            <a:pPr lvl="2"/>
            <a:r>
              <a:rPr lang="en-US" dirty="0">
                <a:hlinkClick r:id="rId6"/>
              </a:rPr>
              <a:t>Prosperity</a:t>
            </a:r>
            <a:endParaRPr lang="en-US" dirty="0"/>
          </a:p>
          <a:p>
            <a:pPr lvl="2"/>
            <a:r>
              <a:rPr lang="en-US" dirty="0">
                <a:hlinkClick r:id="rId7"/>
              </a:rPr>
              <a:t>Recession</a:t>
            </a:r>
            <a:endParaRPr lang="en-US" dirty="0"/>
          </a:p>
          <a:p>
            <a:pPr lvl="2"/>
            <a:r>
              <a:rPr lang="en-US" dirty="0"/>
              <a:t>Deflation</a:t>
            </a:r>
          </a:p>
          <a:p>
            <a:pPr lvl="2"/>
            <a:r>
              <a:rPr lang="en-US" dirty="0">
                <a:hlinkClick r:id="rId8"/>
              </a:rPr>
              <a:t>Recovery</a:t>
            </a:r>
            <a:endParaRPr lang="en-US" dirty="0"/>
          </a:p>
          <a:p>
            <a:pPr lvl="1"/>
            <a:r>
              <a:rPr lang="en-US" sz="2000" b="1" dirty="0"/>
              <a:t>Interest Rates</a:t>
            </a:r>
          </a:p>
          <a:p>
            <a:pPr lvl="1">
              <a:buNone/>
            </a:pPr>
            <a:endParaRPr lang="en-US" dirty="0"/>
          </a:p>
          <a:p>
            <a:pPr lvl="1"/>
            <a:endParaRPr lang="en-US" b="1" dirty="0"/>
          </a:p>
          <a:p>
            <a:pPr lvl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5570480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8300" y="5308600"/>
            <a:ext cx="11823700" cy="129540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Is it an Opportunity, a Threat, neither or both? </a:t>
            </a:r>
            <a:r>
              <a:rPr lang="en-US" sz="1800" dirty="0" smtClean="0"/>
              <a:t>(cont.)</a:t>
            </a:r>
            <a:endParaRPr lang="en-US" sz="18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5366" y="-1030655"/>
            <a:ext cx="4876800" cy="5676900"/>
          </a:xfrm>
        </p:spPr>
        <p:txBody>
          <a:bodyPr>
            <a:normAutofit/>
          </a:bodyPr>
          <a:lstStyle/>
          <a:p>
            <a:pPr lvl="1"/>
            <a:endParaRPr lang="en-US" b="1" dirty="0"/>
          </a:p>
          <a:p>
            <a:r>
              <a:rPr lang="en-US" b="1" dirty="0">
                <a:solidFill>
                  <a:srgbClr val="C00000"/>
                </a:solidFill>
              </a:rPr>
              <a:t>Competitive</a:t>
            </a:r>
          </a:p>
          <a:p>
            <a:pPr lvl="1"/>
            <a:r>
              <a:rPr lang="en-US" b="1" dirty="0"/>
              <a:t>Competitive intelligence</a:t>
            </a:r>
          </a:p>
          <a:p>
            <a:pPr lvl="1"/>
            <a:r>
              <a:rPr lang="en-US" b="1" dirty="0"/>
              <a:t>Industry Analysis</a:t>
            </a:r>
          </a:p>
          <a:p>
            <a:pPr lvl="1"/>
            <a:r>
              <a:rPr lang="en-US" b="1" dirty="0"/>
              <a:t>Direct vs. Indirect</a:t>
            </a:r>
          </a:p>
          <a:p>
            <a:endParaRPr lang="en-US" dirty="0"/>
          </a:p>
        </p:txBody>
      </p:sp>
      <p:sp>
        <p:nvSpPr>
          <p:cNvPr id="5" name="Content Placeholder 6"/>
          <p:cNvSpPr>
            <a:spLocks noGrp="1"/>
          </p:cNvSpPr>
          <p:nvPr>
            <p:ph sz="half" idx="2"/>
          </p:nvPr>
        </p:nvSpPr>
        <p:spPr>
          <a:xfrm>
            <a:off x="5959231" y="131884"/>
            <a:ext cx="6970169" cy="6083300"/>
          </a:xfrm>
        </p:spPr>
        <p:txBody>
          <a:bodyPr>
            <a:normAutofit/>
          </a:bodyPr>
          <a:lstStyle/>
          <a:p>
            <a:pPr lvl="1">
              <a:buNone/>
            </a:pPr>
            <a:endParaRPr lang="en-US" dirty="0"/>
          </a:p>
          <a:p>
            <a:r>
              <a:rPr lang="en-US" b="1" dirty="0">
                <a:solidFill>
                  <a:srgbClr val="C00000"/>
                </a:solidFill>
              </a:rPr>
              <a:t>Political / Legal</a:t>
            </a:r>
          </a:p>
          <a:p>
            <a:pPr lvl="1"/>
            <a:r>
              <a:rPr lang="en-US" b="1" dirty="0"/>
              <a:t>Regulatory Agencies</a:t>
            </a:r>
          </a:p>
          <a:p>
            <a:pPr lvl="2"/>
            <a:r>
              <a:rPr lang="en-US" dirty="0" smtClean="0"/>
              <a:t>FTC, FCC, FDA, </a:t>
            </a:r>
            <a:r>
              <a:rPr lang="en-US" dirty="0" smtClean="0">
                <a:hlinkClick r:id="rId2"/>
              </a:rPr>
              <a:t>NARB</a:t>
            </a:r>
            <a:endParaRPr lang="en-US" dirty="0"/>
          </a:p>
          <a:p>
            <a:pPr lvl="1"/>
            <a:r>
              <a:rPr lang="en-US" b="1" dirty="0"/>
              <a:t>Consumer Bill of </a:t>
            </a:r>
            <a:r>
              <a:rPr lang="en-US" b="1" dirty="0" smtClean="0"/>
              <a:t>Rights</a:t>
            </a:r>
          </a:p>
          <a:p>
            <a:pPr lvl="2"/>
            <a:r>
              <a:rPr lang="en-US" dirty="0" smtClean="0"/>
              <a:t>The Right to Choose</a:t>
            </a:r>
          </a:p>
          <a:p>
            <a:pPr lvl="2"/>
            <a:r>
              <a:rPr lang="en-US" dirty="0" smtClean="0"/>
              <a:t>The Right to Safety</a:t>
            </a:r>
          </a:p>
          <a:p>
            <a:pPr lvl="2"/>
            <a:r>
              <a:rPr lang="en-US" dirty="0" smtClean="0">
                <a:hlinkClick r:id="rId3"/>
              </a:rPr>
              <a:t>The Right to be Heard</a:t>
            </a:r>
            <a:endParaRPr lang="en-US" dirty="0" smtClean="0"/>
          </a:p>
          <a:p>
            <a:pPr lvl="2"/>
            <a:r>
              <a:rPr lang="en-US" dirty="0" smtClean="0">
                <a:hlinkClick r:id="rId4"/>
              </a:rPr>
              <a:t>The Right to be </a:t>
            </a:r>
            <a:r>
              <a:rPr lang="en-US" dirty="0" smtClean="0">
                <a:hlinkClick r:id="rId4"/>
              </a:rPr>
              <a:t>Informed</a:t>
            </a:r>
            <a:endParaRPr lang="en-US" dirty="0" smtClean="0"/>
          </a:p>
          <a:p>
            <a:pPr lvl="1"/>
            <a:r>
              <a:rPr lang="en-US" b="1" dirty="0" smtClean="0"/>
              <a:t>Trade / Tariffs</a:t>
            </a:r>
          </a:p>
          <a:p>
            <a:pPr lvl="1"/>
            <a:r>
              <a:rPr lang="en-US" b="1" dirty="0" smtClean="0"/>
              <a:t>Regulations</a:t>
            </a:r>
            <a:endParaRPr lang="en-US" b="1" dirty="0"/>
          </a:p>
          <a:p>
            <a:pPr lvl="1"/>
            <a:endParaRPr lang="en-US" b="1" dirty="0"/>
          </a:p>
          <a:p>
            <a:pPr lvl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7416089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build="p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UIDATA" val="&lt;database version=&quot;9.0&quot;&gt;&lt;object type=&quot;1&quot; unique_id=&quot;10001&quot;&gt;&lt;object type=&quot;2&quot; unique_id=&quot;10002&quot;&gt;&lt;object type=&quot;3&quot; unique_id=&quot;10003&quot;&gt;&lt;property id=&quot;20148&quot; value=&quot;5&quot;/&gt;&lt;property id=&quot;20300&quot; value=&quot;Slide 1 - &amp;quot;Assessing the Marketing Environment&amp;quot;&quot;/&gt;&lt;property id=&quot;20307&quot; value=&quot;256&quot;/&gt;&lt;/object&gt;&lt;object type=&quot;3&quot; unique_id=&quot;10004&quot;&gt;&lt;property id=&quot;20148&quot; value=&quot;5&quot;/&gt;&lt;property id=&quot;20300&quot; value=&quot;Slide 2 - &amp;quot;The Output&amp;quot;&quot;/&gt;&lt;property id=&quot;20307&quot; value=&quot;257&quot;/&gt;&lt;/object&gt;&lt;object type=&quot;3&quot; unique_id=&quot;10005&quot;&gt;&lt;property id=&quot;20148&quot; value=&quot;5&quot;/&gt;&lt;property id=&quot;20300&quot; value=&quot;Slide 3 - &amp;quot;Emma Struggles, Unexpectedly&amp;quot;&quot;/&gt;&lt;property id=&quot;20307&quot; value=&quot;258&quot;/&gt;&lt;/object&gt;&lt;object type=&quot;3&quot; unique_id=&quot;10007&quot;&gt;&lt;property id=&quot;20148&quot; value=&quot;5&quot;/&gt;&lt;property id=&quot;20300&quot; value=&quot;Slide 6 - &amp;quot;Is it an Opportunity, a Threat, neither or both? (cont.)&amp;quot;&quot;/&gt;&lt;property id=&quot;20307&quot; value=&quot;260&quot;/&gt;&lt;/object&gt;&lt;object type=&quot;3&quot; unique_id=&quot;10058&quot;&gt;&lt;property id=&quot;20148&quot; value=&quot;5&quot;/&gt;&lt;property id=&quot;20300&quot; value=&quot;Slide 4 - &amp;quot;Is it an Opportunity, a Threat, neither or both?&amp;quot;&quot;/&gt;&lt;property id=&quot;20307&quot; value=&quot;262&quot;/&gt;&lt;/object&gt;&lt;object type=&quot;3&quot; unique_id=&quot;10059&quot;&gt;&lt;property id=&quot;20148&quot; value=&quot;5&quot;/&gt;&lt;property id=&quot;20300&quot; value=&quot;Slide 5&quot;/&gt;&lt;property id=&quot;20307&quot; value=&quot;263&quot;/&gt;&lt;/object&gt;&lt;object type=&quot;3&quot; unique_id=&quot;10061&quot;&gt;&lt;property id=&quot;20148&quot; value=&quot;5&quot;/&gt;&lt;property id=&quot;20300&quot; value=&quot;Slide 7 - &amp;quot;Assignment (see Canvas for due date / time)&amp;quot;&quot;/&gt;&lt;property id=&quot;20307&quot; value=&quot;264&quot;/&gt;&lt;/object&gt;&lt;/object&gt;&lt;object type=&quot;8&quot; unique_id=&quot;10016&quot;&gt;&lt;/object&gt;&lt;/object&gt;&lt;/database&gt;"/>
  <p:tag name="SECTOMILLISECCONVERTED" val="1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371FA15">
  <a:themeElements>
    <a:clrScheme name="Newsprint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Newsprint">
      <a:majorFont>
        <a:latin typeface="Impact"/>
        <a:ea typeface=""/>
        <a:cs typeface=""/>
        <a:font script="Jpan" typeface="HGP創英角ｺﾞｼｯｸUB"/>
        <a:font script="Hang" typeface="HY견고딕"/>
        <a:font script="Hans" typeface="微软雅黑"/>
        <a:font script="Hant" typeface="微軟正黑體"/>
        <a:font script="Arab" typeface="Tahoma"/>
        <a:font script="Hebr" typeface="To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Newsprint">
      <a:fillStyleLst>
        <a:solidFill>
          <a:schemeClr val="phClr"/>
        </a:solidFill>
        <a:gradFill rotWithShape="1">
          <a:gsLst>
            <a:gs pos="0">
              <a:schemeClr val="phClr">
                <a:tint val="37000"/>
                <a:hueMod val="100000"/>
                <a:satMod val="200000"/>
                <a:lumMod val="88000"/>
              </a:schemeClr>
            </a:gs>
            <a:gs pos="100000">
              <a:schemeClr val="phClr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phClr">
                <a:shade val="100000"/>
              </a:schemeClr>
            </a:gs>
            <a:gs pos="100000">
              <a:schemeClr val="phClr"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</a:fillStyleLst>
      <a:lnStyleLst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12700" dir="528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2700">
            <a:bevelT w="31750" h="127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3000"/>
              </a:schemeClr>
            </a:gs>
            <a:gs pos="100000">
              <a:schemeClr val="phClr">
                <a:shade val="55000"/>
              </a:schemeClr>
            </a:gs>
          </a:gsLst>
          <a:lin ang="5400000" scaled="1"/>
        </a:gradFill>
        <a:blipFill rotWithShape="1">
          <a:blip xmlns:r="http://schemas.openxmlformats.org/officeDocument/2006/relationships" r:embed="rId1">
            <a:duotone>
              <a:schemeClr val="phClr">
                <a:shade val="20000"/>
                <a:satMod val="350000"/>
                <a:lumMod val="125000"/>
              </a:schemeClr>
              <a:schemeClr val="phClr">
                <a:tint val="90000"/>
                <a:satMod val="25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371FA15" id="{5AB5541C-A53A-4B28-99B5-0328B093D02D}" vid="{E9F07710-4DBA-4FE7-B9B3-241EB8EC714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M371FA15</Template>
  <TotalTime>550</TotalTime>
  <Words>307</Words>
  <Application>Microsoft Office PowerPoint</Application>
  <PresentationFormat>Widescreen</PresentationFormat>
  <Paragraphs>83</Paragraphs>
  <Slides>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Calibri</vt:lpstr>
      <vt:lpstr>Impact</vt:lpstr>
      <vt:lpstr>Times New Roman</vt:lpstr>
      <vt:lpstr>M371FA15</vt:lpstr>
      <vt:lpstr>Assessing the Marketing Environment</vt:lpstr>
      <vt:lpstr> </vt:lpstr>
      <vt:lpstr>WHY?</vt:lpstr>
      <vt:lpstr>The Process </vt:lpstr>
      <vt:lpstr>The Output</vt:lpstr>
      <vt:lpstr>Is it an Opportunity, a Threat, neither or both?</vt:lpstr>
      <vt:lpstr>Is it an Opportunity, a Threat, neither or both? (cont.)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Assessing the Marketing Environment</dc:title>
  <dc:creator>Kim</dc:creator>
  <cp:lastModifiedBy>Donahue, Kimberly A</cp:lastModifiedBy>
  <cp:revision>38</cp:revision>
  <cp:lastPrinted>2018-05-14T13:07:11Z</cp:lastPrinted>
  <dcterms:created xsi:type="dcterms:W3CDTF">2015-07-20T15:56:37Z</dcterms:created>
  <dcterms:modified xsi:type="dcterms:W3CDTF">2019-09-02T15:14:02Z</dcterms:modified>
</cp:coreProperties>
</file>